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6500858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Системный подход к формированию и развитию культуры безопасности жизнедеятельности учащихся ОУ</a:t>
            </a:r>
            <a:endParaRPr lang="ru-RU" sz="6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определены этапы формирования культуры безопасности жизнедеятельности учащихся, их цели и задачи, содержание, методы, средства и формы организации деятельности учащихся на разных ступенях обучения;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частично созданы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для интеграции учебной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деятельности, а также условия для взаимодействия всех участников образовательного процесса (учителей, учащихся, родителей);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будет улучшено материально техническое оснащение учебных курсов, мероприятий по безопасности жизнедеятельности учащихся гимназии.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34143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 ВЗАИМОДЕЙСТВИЕ                                                                                 </a:t>
            </a:r>
            <a:r>
              <a:rPr lang="ru-RU" sz="3200" b="1" i="1" u="sng" dirty="0" smtClean="0">
                <a:solidFill>
                  <a:srgbClr val="C00000"/>
                </a:solidFill>
              </a:rPr>
              <a:t>всех </a:t>
            </a:r>
            <a:r>
              <a:rPr lang="ru-RU" sz="3200" b="1" i="1" u="sng" dirty="0" smtClean="0">
                <a:solidFill>
                  <a:srgbClr val="C00000"/>
                </a:solidFill>
              </a:rPr>
              <a:t>структурных подразделений комиссии по </a:t>
            </a:r>
            <a:r>
              <a:rPr lang="ru-RU" sz="3200" b="1" i="1" u="sng" dirty="0" smtClean="0">
                <a:solidFill>
                  <a:srgbClr val="C00000"/>
                </a:solidFill>
              </a:rPr>
              <a:t/>
            </a:r>
            <a:br>
              <a:rPr lang="ru-RU" sz="3200" b="1" i="1" u="sng" dirty="0" smtClean="0">
                <a:solidFill>
                  <a:srgbClr val="C00000"/>
                </a:solidFill>
              </a:rPr>
            </a:br>
            <a:r>
              <a:rPr lang="ru-RU" sz="3200" b="1" i="1" u="sng" dirty="0" smtClean="0">
                <a:solidFill>
                  <a:srgbClr val="C00000"/>
                </a:solidFill>
              </a:rPr>
              <a:t>БЕЗОПАСНОСТИ </a:t>
            </a:r>
            <a:r>
              <a:rPr lang="ru-RU" sz="3200" b="1" i="1" u="sng" dirty="0" smtClean="0">
                <a:solidFill>
                  <a:srgbClr val="C00000"/>
                </a:solidFill>
              </a:rPr>
              <a:t>ЖИЗНЕДЕЯТЕЛЬНОСТИ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6804025" y="2565400"/>
            <a:ext cx="2124075" cy="6477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Кл. руководители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5867400" y="1557338"/>
            <a:ext cx="1873250" cy="792162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Социальный педагог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4857752" y="2714620"/>
            <a:ext cx="1727200" cy="433388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Психолог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3059113" y="1484313"/>
            <a:ext cx="2446337" cy="7921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Зам. директора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по </a:t>
            </a:r>
            <a:r>
              <a:rPr lang="ru-RU" sz="2000" b="1" dirty="0" smtClean="0">
                <a:solidFill>
                  <a:schemeClr val="bg1"/>
                </a:solidFill>
              </a:rPr>
              <a:t>ВР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395288" y="1628775"/>
            <a:ext cx="2159000" cy="7921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Зам. директора по </a:t>
            </a:r>
            <a:r>
              <a:rPr lang="ru-RU" sz="2000" b="1" dirty="0" smtClean="0">
                <a:solidFill>
                  <a:schemeClr val="bg1"/>
                </a:solidFill>
              </a:rPr>
              <a:t>УР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755650" y="2708275"/>
            <a:ext cx="1368425" cy="720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b="1"/>
              <a:t>Учебные занятия</a:t>
            </a:r>
            <a:endParaRPr lang="ru-RU" sz="3200"/>
          </a:p>
        </p:txBody>
      </p:sp>
      <p:sp>
        <p:nvSpPr>
          <p:cNvPr id="27658" name="Oval 13"/>
          <p:cNvSpPr>
            <a:spLocks noChangeArrowheads="1"/>
          </p:cNvSpPr>
          <p:nvPr/>
        </p:nvSpPr>
        <p:spPr bwMode="auto">
          <a:xfrm>
            <a:off x="468313" y="3644900"/>
            <a:ext cx="1871662" cy="936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Планирование</a:t>
            </a:r>
            <a:endParaRPr lang="ru-RU" sz="3200"/>
          </a:p>
        </p:txBody>
      </p:sp>
      <p:sp>
        <p:nvSpPr>
          <p:cNvPr id="27659" name="Oval 14"/>
          <p:cNvSpPr>
            <a:spLocks noChangeArrowheads="1"/>
          </p:cNvSpPr>
          <p:nvPr/>
        </p:nvSpPr>
        <p:spPr bwMode="auto">
          <a:xfrm>
            <a:off x="395288" y="4724400"/>
            <a:ext cx="1962150" cy="936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Кл. журналы</a:t>
            </a:r>
            <a:endParaRPr lang="ru-RU" sz="3200"/>
          </a:p>
        </p:txBody>
      </p:sp>
      <p:sp>
        <p:nvSpPr>
          <p:cNvPr id="27660" name="Oval 15"/>
          <p:cNvSpPr>
            <a:spLocks noChangeArrowheads="1"/>
          </p:cNvSpPr>
          <p:nvPr/>
        </p:nvSpPr>
        <p:spPr bwMode="auto">
          <a:xfrm>
            <a:off x="539750" y="5876925"/>
            <a:ext cx="1439863" cy="6477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/>
              <a:t>ВШК</a:t>
            </a:r>
            <a:endParaRPr lang="ru-RU" sz="3600"/>
          </a:p>
        </p:txBody>
      </p:sp>
      <p:sp>
        <p:nvSpPr>
          <p:cNvPr id="27661" name="Oval 16"/>
          <p:cNvSpPr>
            <a:spLocks noChangeArrowheads="1"/>
          </p:cNvSpPr>
          <p:nvPr/>
        </p:nvSpPr>
        <p:spPr bwMode="auto">
          <a:xfrm>
            <a:off x="2700338" y="6092825"/>
            <a:ext cx="1368425" cy="571500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ВШК</a:t>
            </a:r>
          </a:p>
          <a:p>
            <a:endParaRPr lang="ru-RU"/>
          </a:p>
        </p:txBody>
      </p:sp>
      <p:sp>
        <p:nvSpPr>
          <p:cNvPr id="27662" name="Oval 17"/>
          <p:cNvSpPr>
            <a:spLocks noChangeArrowheads="1"/>
          </p:cNvSpPr>
          <p:nvPr/>
        </p:nvSpPr>
        <p:spPr bwMode="auto">
          <a:xfrm>
            <a:off x="2411413" y="5157788"/>
            <a:ext cx="2016125" cy="863600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Кл. журналы</a:t>
            </a:r>
          </a:p>
          <a:p>
            <a:endParaRPr lang="ru-RU" sz="3200"/>
          </a:p>
        </p:txBody>
      </p:sp>
      <p:sp>
        <p:nvSpPr>
          <p:cNvPr id="27663" name="Oval 18"/>
          <p:cNvSpPr>
            <a:spLocks noChangeArrowheads="1"/>
          </p:cNvSpPr>
          <p:nvPr/>
        </p:nvSpPr>
        <p:spPr bwMode="auto">
          <a:xfrm>
            <a:off x="2484438" y="4292600"/>
            <a:ext cx="1873250" cy="763588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Планирование</a:t>
            </a:r>
            <a:endParaRPr lang="ru-RU" sz="3200"/>
          </a:p>
        </p:txBody>
      </p:sp>
      <p:sp>
        <p:nvSpPr>
          <p:cNvPr id="27664" name="Line 19"/>
          <p:cNvSpPr>
            <a:spLocks noChangeShapeType="1"/>
          </p:cNvSpPr>
          <p:nvPr/>
        </p:nvSpPr>
        <p:spPr bwMode="auto">
          <a:xfrm flipH="1">
            <a:off x="2555875" y="1844675"/>
            <a:ext cx="520700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65" name="Line 20"/>
          <p:cNvSpPr>
            <a:spLocks noChangeShapeType="1"/>
          </p:cNvSpPr>
          <p:nvPr/>
        </p:nvSpPr>
        <p:spPr bwMode="auto">
          <a:xfrm flipH="1">
            <a:off x="3459481" y="2133600"/>
            <a:ext cx="45719" cy="1366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66" name="Line 21"/>
          <p:cNvSpPr>
            <a:spLocks noChangeShapeType="1"/>
          </p:cNvSpPr>
          <p:nvPr/>
        </p:nvSpPr>
        <p:spPr bwMode="auto">
          <a:xfrm>
            <a:off x="4500563" y="2276475"/>
            <a:ext cx="358775" cy="10810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67" name="Line 22"/>
          <p:cNvSpPr>
            <a:spLocks noChangeShapeType="1"/>
          </p:cNvSpPr>
          <p:nvPr/>
        </p:nvSpPr>
        <p:spPr bwMode="auto">
          <a:xfrm>
            <a:off x="4787900" y="2276475"/>
            <a:ext cx="504825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68" name="Line 23"/>
          <p:cNvSpPr>
            <a:spLocks noChangeShapeType="1"/>
          </p:cNvSpPr>
          <p:nvPr/>
        </p:nvSpPr>
        <p:spPr bwMode="auto">
          <a:xfrm>
            <a:off x="5292725" y="2060575"/>
            <a:ext cx="647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69" name="Oval 24"/>
          <p:cNvSpPr>
            <a:spLocks noChangeArrowheads="1"/>
          </p:cNvSpPr>
          <p:nvPr/>
        </p:nvSpPr>
        <p:spPr bwMode="auto">
          <a:xfrm>
            <a:off x="5715000" y="3573463"/>
            <a:ext cx="3429000" cy="935037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Психологический мониторинг</a:t>
            </a:r>
            <a:endParaRPr lang="ru-RU" sz="3200"/>
          </a:p>
        </p:txBody>
      </p:sp>
      <p:sp>
        <p:nvSpPr>
          <p:cNvPr id="27670" name="Oval 25"/>
          <p:cNvSpPr>
            <a:spLocks noChangeArrowheads="1"/>
          </p:cNvSpPr>
          <p:nvPr/>
        </p:nvSpPr>
        <p:spPr bwMode="auto">
          <a:xfrm>
            <a:off x="6429375" y="4797425"/>
            <a:ext cx="2714625" cy="1009650"/>
          </a:xfrm>
          <a:prstGeom prst="ellipse">
            <a:avLst/>
          </a:prstGeom>
          <a:solidFill>
            <a:srgbClr val="CC9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Социальный мониторинг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71" name="Line 26"/>
          <p:cNvSpPr>
            <a:spLocks noChangeShapeType="1"/>
          </p:cNvSpPr>
          <p:nvPr/>
        </p:nvSpPr>
        <p:spPr bwMode="auto">
          <a:xfrm>
            <a:off x="1476375" y="2420938"/>
            <a:ext cx="0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73" name="Line 28"/>
          <p:cNvSpPr>
            <a:spLocks noChangeShapeType="1"/>
          </p:cNvSpPr>
          <p:nvPr/>
        </p:nvSpPr>
        <p:spPr bwMode="auto">
          <a:xfrm flipH="1">
            <a:off x="250825" y="2997200"/>
            <a:ext cx="500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4" name="Line 29"/>
          <p:cNvSpPr>
            <a:spLocks noChangeShapeType="1"/>
          </p:cNvSpPr>
          <p:nvPr/>
        </p:nvSpPr>
        <p:spPr bwMode="auto">
          <a:xfrm>
            <a:off x="250825" y="2997200"/>
            <a:ext cx="0" cy="32400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5" name="Line 30"/>
          <p:cNvSpPr>
            <a:spLocks noChangeShapeType="1"/>
          </p:cNvSpPr>
          <p:nvPr/>
        </p:nvSpPr>
        <p:spPr bwMode="auto">
          <a:xfrm>
            <a:off x="250825" y="6237288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76" name="Line 31"/>
          <p:cNvSpPr>
            <a:spLocks noChangeShapeType="1"/>
          </p:cNvSpPr>
          <p:nvPr/>
        </p:nvSpPr>
        <p:spPr bwMode="auto">
          <a:xfrm>
            <a:off x="250825" y="5157788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77" name="Line 32"/>
          <p:cNvSpPr>
            <a:spLocks noChangeShapeType="1"/>
          </p:cNvSpPr>
          <p:nvPr/>
        </p:nvSpPr>
        <p:spPr bwMode="auto">
          <a:xfrm>
            <a:off x="250825" y="4076700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78" name="Line 33"/>
          <p:cNvSpPr>
            <a:spLocks noChangeShapeType="1"/>
          </p:cNvSpPr>
          <p:nvPr/>
        </p:nvSpPr>
        <p:spPr bwMode="auto">
          <a:xfrm>
            <a:off x="4356100" y="386080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9" name="Line 34"/>
          <p:cNvSpPr>
            <a:spLocks noChangeShapeType="1"/>
          </p:cNvSpPr>
          <p:nvPr/>
        </p:nvSpPr>
        <p:spPr bwMode="auto">
          <a:xfrm>
            <a:off x="4716463" y="3860800"/>
            <a:ext cx="0" cy="2520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0" name="Line 35"/>
          <p:cNvSpPr>
            <a:spLocks noChangeShapeType="1"/>
          </p:cNvSpPr>
          <p:nvPr/>
        </p:nvSpPr>
        <p:spPr bwMode="auto">
          <a:xfrm flipH="1">
            <a:off x="3924300" y="6381750"/>
            <a:ext cx="792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1" name="Line 36"/>
          <p:cNvSpPr>
            <a:spLocks noChangeShapeType="1"/>
          </p:cNvSpPr>
          <p:nvPr/>
        </p:nvSpPr>
        <p:spPr bwMode="auto">
          <a:xfrm flipH="1">
            <a:off x="4284663" y="5516563"/>
            <a:ext cx="43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2" name="Line 37"/>
          <p:cNvSpPr>
            <a:spLocks noChangeShapeType="1"/>
          </p:cNvSpPr>
          <p:nvPr/>
        </p:nvSpPr>
        <p:spPr bwMode="auto">
          <a:xfrm flipH="1">
            <a:off x="4211638" y="4652963"/>
            <a:ext cx="504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3" name="Line 38"/>
          <p:cNvSpPr>
            <a:spLocks noChangeShapeType="1"/>
          </p:cNvSpPr>
          <p:nvPr/>
        </p:nvSpPr>
        <p:spPr bwMode="auto">
          <a:xfrm>
            <a:off x="4859338" y="2276475"/>
            <a:ext cx="2160587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4" name="Line 39"/>
          <p:cNvSpPr>
            <a:spLocks noChangeShapeType="1"/>
          </p:cNvSpPr>
          <p:nvPr/>
        </p:nvSpPr>
        <p:spPr bwMode="auto">
          <a:xfrm>
            <a:off x="6156325" y="3141663"/>
            <a:ext cx="647700" cy="515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5" name="Line 40"/>
          <p:cNvSpPr>
            <a:spLocks noChangeShapeType="1"/>
          </p:cNvSpPr>
          <p:nvPr/>
        </p:nvSpPr>
        <p:spPr bwMode="auto">
          <a:xfrm>
            <a:off x="8964613" y="1989138"/>
            <a:ext cx="0" cy="32400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6" name="Line 41"/>
          <p:cNvSpPr>
            <a:spLocks noChangeShapeType="1"/>
          </p:cNvSpPr>
          <p:nvPr/>
        </p:nvSpPr>
        <p:spPr bwMode="auto">
          <a:xfrm flipH="1">
            <a:off x="8675688" y="3213100"/>
            <a:ext cx="0" cy="1728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7" name="Line 42"/>
          <p:cNvSpPr>
            <a:spLocks noChangeShapeType="1"/>
          </p:cNvSpPr>
          <p:nvPr/>
        </p:nvSpPr>
        <p:spPr bwMode="auto">
          <a:xfrm flipH="1">
            <a:off x="7308850" y="3213100"/>
            <a:ext cx="2286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8" name="Line 43"/>
          <p:cNvSpPr>
            <a:spLocks noChangeShapeType="1"/>
          </p:cNvSpPr>
          <p:nvPr/>
        </p:nvSpPr>
        <p:spPr bwMode="auto">
          <a:xfrm>
            <a:off x="7596188" y="1989138"/>
            <a:ext cx="136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89" name="Rectangle 44"/>
          <p:cNvSpPr>
            <a:spLocks noChangeArrowheads="1"/>
          </p:cNvSpPr>
          <p:nvPr/>
        </p:nvSpPr>
        <p:spPr bwMode="auto">
          <a:xfrm>
            <a:off x="2484438" y="3500438"/>
            <a:ext cx="1944687" cy="658812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Внеу</a:t>
            </a:r>
            <a:r>
              <a:rPr lang="ru-RU" sz="2000" b="1" i="1" dirty="0"/>
              <a:t>р</a:t>
            </a:r>
            <a:r>
              <a:rPr lang="ru-RU" sz="2000" b="1" dirty="0"/>
              <a:t>очные занятия</a:t>
            </a:r>
            <a:endParaRPr lang="ru-RU" sz="3200" dirty="0"/>
          </a:p>
        </p:txBody>
      </p:sp>
      <p:sp>
        <p:nvSpPr>
          <p:cNvPr id="27690" name="Rectangle 45"/>
          <p:cNvSpPr>
            <a:spLocks noChangeArrowheads="1"/>
          </p:cNvSpPr>
          <p:nvPr/>
        </p:nvSpPr>
        <p:spPr bwMode="auto">
          <a:xfrm>
            <a:off x="4643438" y="3429000"/>
            <a:ext cx="1441450" cy="360363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</a:rPr>
              <a:t>УЧИТЕЛЯ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7691" name="Oval 46"/>
          <p:cNvSpPr>
            <a:spLocks noChangeArrowheads="1"/>
          </p:cNvSpPr>
          <p:nvPr/>
        </p:nvSpPr>
        <p:spPr bwMode="auto">
          <a:xfrm>
            <a:off x="4716463" y="5734050"/>
            <a:ext cx="3600450" cy="914400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2000" b="1"/>
              <a:t>Индивидуальное консультирование</a:t>
            </a:r>
            <a:endParaRPr lang="ru-RU" sz="3200"/>
          </a:p>
        </p:txBody>
      </p:sp>
      <p:sp>
        <p:nvSpPr>
          <p:cNvPr id="27692" name="Oval 47"/>
          <p:cNvSpPr>
            <a:spLocks noChangeArrowheads="1"/>
          </p:cNvSpPr>
          <p:nvPr/>
        </p:nvSpPr>
        <p:spPr bwMode="auto">
          <a:xfrm>
            <a:off x="4643438" y="4365625"/>
            <a:ext cx="2376487" cy="863600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b="1"/>
              <a:t>Предметный мониторинг</a:t>
            </a:r>
            <a:endParaRPr lang="ru-RU" sz="2800"/>
          </a:p>
        </p:txBody>
      </p:sp>
      <p:sp>
        <p:nvSpPr>
          <p:cNvPr id="27693" name="Line 48"/>
          <p:cNvSpPr>
            <a:spLocks noChangeShapeType="1"/>
          </p:cNvSpPr>
          <p:nvPr/>
        </p:nvSpPr>
        <p:spPr bwMode="auto">
          <a:xfrm flipH="1">
            <a:off x="5508625" y="3789363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94" name="Line 49"/>
          <p:cNvSpPr>
            <a:spLocks noChangeShapeType="1"/>
          </p:cNvSpPr>
          <p:nvPr/>
        </p:nvSpPr>
        <p:spPr bwMode="auto">
          <a:xfrm flipH="1">
            <a:off x="5940425" y="5229225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>
                <a:solidFill>
                  <a:srgbClr val="C00000"/>
                </a:solidFill>
              </a:rPr>
              <a:t>Этапы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13091"/>
            <a:ext cx="8786842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Работа над проектом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4 этапа: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создания модели образовательной программы,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подготовки учебно-методических материалов по разным аспектам безопасности жизнедеятельности для начальной,  основной и средней школы,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экспериментальной проверки педагогической эффективности предлагаемых материалов,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внесения корректив, публикации комплекта учебно-методических материалов, его презентации перед педагогической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общественностью.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2400" b="1" i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и научная значимость</a:t>
            </a:r>
            <a:endParaRPr lang="ru-RU" sz="4800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00174"/>
            <a:ext cx="7572428" cy="5383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будет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разработан комплект учебно-методических материалов по культуре безопасности жизнедеятельности учащихся для средней школы, который включает в себя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рекомендации по формированию культуры безопасности жизнедеятельности для конкретных классов, мультимедиа и видео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материалы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логическим завершением работы над проектом станет проведение научно-практической конференции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презентация разработанных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материалов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ru-RU" sz="4400" b="1" i="1" dirty="0" smtClean="0">
                <a:solidFill>
                  <a:srgbClr val="C00000"/>
                </a:solidFill>
              </a:rPr>
              <a:t>Условия и показатели безопасности ОУ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447800"/>
            <a:ext cx="7772400" cy="48768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ru-RU" sz="2800" dirty="0" smtClean="0"/>
              <a:t> </a:t>
            </a:r>
            <a:r>
              <a:rPr lang="ru-RU" sz="2800" b="1" i="1" dirty="0" smtClean="0"/>
              <a:t>Организация безопасного пути в школу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Контроль входа и выхода учащихся из     школы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Организация работы гардероба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Организация перемен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Охрана труда на занятиях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Организация по обеспечению безопасности во внеурочное время</a:t>
            </a:r>
          </a:p>
          <a:p>
            <a:pPr algn="l" eaLnBrk="1" hangingPunct="1">
              <a:buFontTx/>
              <a:buChar char="•"/>
            </a:pPr>
            <a:r>
              <a:rPr lang="ru-RU" sz="2800" b="1" i="1" dirty="0" smtClean="0"/>
              <a:t> Обучение правилам безопасного поведения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>
                <a:solidFill>
                  <a:srgbClr val="990000"/>
                </a:solidFill>
              </a:rPr>
              <a:t>Организация безопасного пути в школу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i="1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Знания учащимися правил безопасности движения пешехода</a:t>
            </a:r>
          </a:p>
          <a:p>
            <a:pPr eaLnBrk="1" hangingPunct="1">
              <a:lnSpc>
                <a:spcPct val="90000"/>
              </a:lnSpc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Наличие плана-схемы микрорайона и наиболее безопасного маршрута в ОУ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Наличие дворника в школе, обеспечивающего безопасные подходы к зданию ОУ</a:t>
            </a:r>
          </a:p>
          <a:p>
            <a:pPr eaLnBrk="1" hangingPunct="1">
              <a:lnSpc>
                <a:spcPct val="90000"/>
              </a:lnSpc>
            </a:pPr>
            <a:endParaRPr lang="ru-RU" sz="2000" i="1" dirty="0" smtClean="0"/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	</a:t>
            </a:r>
            <a:r>
              <a:rPr lang="ru-RU" sz="2000" b="1" i="1" dirty="0" smtClean="0">
                <a:solidFill>
                  <a:srgbClr val="000099"/>
                </a:solidFill>
              </a:rPr>
              <a:t>Ожидаемые результаты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Выполнение правил безопасного движения пешехода</a:t>
            </a:r>
          </a:p>
          <a:p>
            <a:pPr eaLnBrk="1" hangingPunct="1">
              <a:lnSpc>
                <a:spcPct val="90000"/>
              </a:lnSpc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Знание знаков дорожного движения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Наличие детской организации «Юные инспекторы движения»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990000"/>
                </a:solidFill>
              </a:rPr>
              <a:t>Контроль входа и выхода учащихся из школы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	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	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09600" y="1676400"/>
            <a:ext cx="3471863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</a:rPr>
              <a:t>Минимальные требования</a:t>
            </a:r>
          </a:p>
          <a:p>
            <a:endParaRPr lang="ru-RU" b="1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ru-RU" sz="2400" i="1"/>
              <a:t> Выполнение режима школы </a:t>
            </a:r>
          </a:p>
          <a:p>
            <a:endParaRPr lang="ru-RU" sz="2400" i="1"/>
          </a:p>
          <a:p>
            <a:pPr>
              <a:buFontTx/>
              <a:buChar char="•"/>
            </a:pPr>
            <a:r>
              <a:rPr lang="ru-RU" sz="2400" i="1"/>
              <a:t> Дежурство по школе</a:t>
            </a:r>
          </a:p>
          <a:p>
            <a:endParaRPr lang="ru-RU" sz="2400" i="1"/>
          </a:p>
          <a:p>
            <a:pPr>
              <a:buFontTx/>
              <a:buChar char="•"/>
            </a:pPr>
            <a:r>
              <a:rPr lang="ru-RU" sz="2400" i="1"/>
              <a:t> Организованный выход учащихся начальной школы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4648200" y="1676400"/>
            <a:ext cx="3946525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</a:rPr>
              <a:t>Ожидаемые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результаты</a:t>
            </a:r>
          </a:p>
          <a:p>
            <a:endParaRPr lang="ru-RU" b="1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ru-RU" sz="2400" i="1"/>
              <a:t> Осуществление контроля классными руководителями</a:t>
            </a:r>
          </a:p>
          <a:p>
            <a:r>
              <a:rPr lang="ru-RU" sz="2400" i="1"/>
              <a:t>выхода детей начальной </a:t>
            </a:r>
          </a:p>
          <a:p>
            <a:r>
              <a:rPr lang="ru-RU" sz="2400" i="1"/>
              <a:t>школы</a:t>
            </a:r>
          </a:p>
          <a:p>
            <a:endParaRPr lang="ru-RU" sz="2400" i="1"/>
          </a:p>
          <a:p>
            <a:endParaRPr lang="ru-RU" sz="2400" i="1"/>
          </a:p>
          <a:p>
            <a:pPr>
              <a:buFontTx/>
              <a:buChar char="•"/>
            </a:pPr>
            <a:r>
              <a:rPr lang="ru-RU" sz="2400" i="1"/>
              <a:t> Отсутствие краж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990000"/>
                </a:solidFill>
              </a:rPr>
              <a:t>Организация работы гардероба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  <a:r>
              <a:rPr lang="ru-RU" sz="2400" b="1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Оборудованный гардероб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Правила пользования гардеробом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Разделение мест между старшими и младшими школьниками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Закрепление определенных мест в гардеробе за классами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  <a:r>
              <a:rPr lang="ru-RU" sz="2400" b="1" smtClean="0">
                <a:solidFill>
                  <a:srgbClr val="000099"/>
                </a:solidFill>
              </a:rPr>
              <a:t>Ожидаемые результаты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4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Наличие гардеробщицы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i="1" smtClean="0"/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Организация дежурства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i="1" smtClean="0"/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Отсутствие краж и травм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Организация перемен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/>
              <a:t>	</a:t>
            </a:r>
            <a:r>
              <a:rPr lang="ru-RU" sz="2000" b="1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Дежурство по школе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i="1" smtClean="0"/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Расследование несчастных случаев, анализ травматизма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/>
              <a:t>	</a:t>
            </a:r>
            <a:r>
              <a:rPr lang="ru-RU" sz="2000" b="1" smtClean="0">
                <a:solidFill>
                  <a:srgbClr val="000099"/>
                </a:solidFill>
              </a:rPr>
              <a:t>Ожидаемые результаты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Подвижные игровые перемены учащихся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smtClean="0"/>
              <a:t>	1 – 4 классов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Выявление зон повышенной опасности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Организация зон отдыха с учетом возрастных особенностей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Соблюдение правил безопасного поведения в школе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Актуальность</a:t>
            </a:r>
            <a:br>
              <a:rPr lang="ru-RU" sz="6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sz="6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проекта</a:t>
            </a:r>
            <a:endParaRPr lang="ru-RU" sz="6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5257800"/>
          </a:xfrm>
        </p:spPr>
        <p:txBody>
          <a:bodyPr>
            <a:normAutofit fontScale="475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угроза экологической катастрофы от деградации окружающей среды;</a:t>
            </a: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 демографическая обстановка в стране;</a:t>
            </a: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рост международного терроризма; </a:t>
            </a: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тенденция к снижению численности населения в России и ухудшения состояния здоровья населения страны;</a:t>
            </a: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увеличение частоты проявления разрушительных сил природы, числа промышленных аварий и катастроф, опасных ситуаций социального характера;</a:t>
            </a: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отрицательным влиянием «человеческого фактора» на безопасность жизнедеятельности личности, общества и государства</a:t>
            </a:r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недостаточна </a:t>
            </a:r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подготовка населения в вопросах безопасного поведения в разных опасных и чрезвычайных ситуациях, несоблюдение населением правил дорожного движения и пожарной безопасности, пренебрежение правилами личной гигиены и нормами здорового образа жизни в большинстве случаев являются причиной несчастных случаев и гибели людей.</a:t>
            </a:r>
          </a:p>
          <a:p>
            <a:endParaRPr lang="ru-RU" b="1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Охрана труда на занятиях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	</a:t>
            </a:r>
            <a:r>
              <a:rPr lang="ru-RU" sz="2000" b="1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Наличие утвержденных и введенных в действие приказом по школе инструкций по охране труда на все виды работ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Наличие журналов регистрации: вводного инструктажа, несчастных случаев с учащимися и сотрудниками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Наличие типовых инструкций в каждом классе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Соблюдение указаний нормативных документов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Безопасное движение в помещениях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Соблюдение требований охраны труда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Наличие огнетушителей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Соблюдение требований электробезопасности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/>
              <a:t>Профилактические беседы по предупреждению детского травматизма</a:t>
            </a:r>
          </a:p>
          <a:p>
            <a:pPr eaLnBrk="1" hangingPunct="1">
              <a:lnSpc>
                <a:spcPct val="80000"/>
              </a:lnSpc>
            </a:pPr>
            <a:endParaRPr lang="ru-RU" sz="20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990000"/>
                </a:solidFill>
              </a:rPr>
              <a:t>Организация по обеспечению безопасности во внеурочное время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ru-RU" smtClean="0"/>
              <a:t>	</a:t>
            </a:r>
            <a:r>
              <a:rPr lang="ru-RU" sz="2000" b="1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algn="ctr" eaLnBrk="1" hangingPunct="1"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eaLnBrk="1" hangingPunct="1"/>
            <a:r>
              <a:rPr lang="ru-RU" sz="1800" b="1" i="1" smtClean="0"/>
              <a:t>Приказы директора о безопасности учащихся и ответственности учителей во время проведения экскурсий, походов, соревнований</a:t>
            </a:r>
          </a:p>
          <a:p>
            <a:pPr eaLnBrk="1" hangingPunct="1"/>
            <a:r>
              <a:rPr lang="ru-RU" sz="1800" b="1" i="1" smtClean="0"/>
              <a:t>Инструктаж учащихся о безопасности движения и рекомендации по поведению во время внеурочных мероприятий</a:t>
            </a:r>
          </a:p>
          <a:p>
            <a:pPr eaLnBrk="1" hangingPunct="1"/>
            <a:r>
              <a:rPr lang="ru-RU" sz="1800" b="1" i="1" smtClean="0"/>
              <a:t>Организация дежурства</a:t>
            </a:r>
          </a:p>
          <a:p>
            <a:pPr eaLnBrk="1" hangingPunct="1"/>
            <a:endParaRPr lang="ru-RU" sz="1800" b="1" i="1" smtClean="0"/>
          </a:p>
          <a:p>
            <a:pPr eaLnBrk="1" hangingPunct="1"/>
            <a:endParaRPr lang="ru-RU" b="1" i="1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	</a:t>
            </a:r>
            <a:r>
              <a:rPr lang="ru-RU" sz="2000" b="1" smtClean="0">
                <a:solidFill>
                  <a:srgbClr val="000099"/>
                </a:solidFill>
              </a:rPr>
              <a:t>Ожидаемые результаты</a:t>
            </a:r>
          </a:p>
          <a:p>
            <a:pPr algn="ctr" eaLnBrk="1" hangingPunct="1">
              <a:buFontTx/>
              <a:buNone/>
            </a:pPr>
            <a:endParaRPr lang="ru-RU" sz="2000" b="1" smtClean="0">
              <a:solidFill>
                <a:srgbClr val="000099"/>
              </a:solidFill>
            </a:endParaRPr>
          </a:p>
          <a:p>
            <a:pPr eaLnBrk="1" hangingPunct="1"/>
            <a:r>
              <a:rPr lang="ru-RU" sz="2000" b="1" i="1" smtClean="0"/>
              <a:t>Отсутствие травм</a:t>
            </a:r>
          </a:p>
          <a:p>
            <a:pPr eaLnBrk="1" hangingPunct="1">
              <a:buFontTx/>
              <a:buNone/>
            </a:pPr>
            <a:endParaRPr lang="ru-RU" sz="2000" b="1" i="1" smtClean="0"/>
          </a:p>
          <a:p>
            <a:pPr eaLnBrk="1" hangingPunct="1">
              <a:buFontTx/>
              <a:buNone/>
            </a:pPr>
            <a:endParaRPr lang="ru-RU" sz="2000" b="1" i="1" smtClean="0"/>
          </a:p>
          <a:p>
            <a:pPr eaLnBrk="1" hangingPunct="1"/>
            <a:r>
              <a:rPr lang="ru-RU" sz="2000" b="1" i="1" smtClean="0"/>
              <a:t>Организация системы мероприятий по безопасности (День защиты детей, конкурсы ЮИД, ЮДМ, Дни здоровья)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990000"/>
                </a:solidFill>
              </a:rPr>
              <a:t>Обучение правилам безопасного поведения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	</a:t>
            </a:r>
            <a:r>
              <a:rPr lang="ru-RU" b="1" smtClean="0">
                <a:solidFill>
                  <a:srgbClr val="000099"/>
                </a:solidFill>
              </a:rPr>
              <a:t>Минимальные требования</a:t>
            </a:r>
          </a:p>
          <a:p>
            <a:pPr algn="ctr" eaLnBrk="1" hangingPunct="1">
              <a:buFontTx/>
              <a:buNone/>
            </a:pPr>
            <a:endParaRPr lang="ru-RU" b="1" smtClean="0">
              <a:solidFill>
                <a:srgbClr val="000099"/>
              </a:solidFill>
            </a:endParaRPr>
          </a:p>
          <a:p>
            <a:pPr algn="ctr" eaLnBrk="1" hangingPunct="1">
              <a:buFontTx/>
              <a:buNone/>
            </a:pPr>
            <a:endParaRPr lang="ru-RU" b="1" smtClean="0">
              <a:solidFill>
                <a:srgbClr val="000099"/>
              </a:solidFill>
            </a:endParaRPr>
          </a:p>
          <a:p>
            <a:pPr eaLnBrk="1" hangingPunct="1"/>
            <a:r>
              <a:rPr lang="ru-RU" i="1" smtClean="0"/>
              <a:t>Курс ОБЖ в учебном плане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	</a:t>
            </a:r>
            <a:r>
              <a:rPr lang="ru-RU" b="1" smtClean="0">
                <a:solidFill>
                  <a:srgbClr val="000099"/>
                </a:solidFill>
              </a:rPr>
              <a:t>Ожидаемые результаты</a:t>
            </a:r>
          </a:p>
          <a:p>
            <a:pPr eaLnBrk="1" hangingPunct="1"/>
            <a:r>
              <a:rPr lang="ru-RU" i="1" smtClean="0"/>
              <a:t>Наличие кабинета ОБЖ</a:t>
            </a:r>
          </a:p>
          <a:p>
            <a:pPr eaLnBrk="1" hangingPunct="1"/>
            <a:r>
              <a:rPr lang="ru-RU" i="1" smtClean="0"/>
              <a:t>Наличие учебных наглядных пособий по ОБЖ, учебной литературы</a:t>
            </a:r>
          </a:p>
          <a:p>
            <a:pPr eaLnBrk="1" hangingPunct="1"/>
            <a:r>
              <a:rPr lang="ru-RU" i="1" smtClean="0"/>
              <a:t>Видеотека по ОБЖ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990000"/>
                </a:solidFill>
              </a:rPr>
              <a:t>Система обеспечения безопасности детей в ОУ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dirty="0" smtClean="0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2971800" y="3124200"/>
            <a:ext cx="2971800" cy="1295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99"/>
                </a:solidFill>
              </a:rPr>
              <a:t>РЕБЕНОК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600200"/>
            <a:ext cx="1752600" cy="83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Изучение </a:t>
            </a:r>
          </a:p>
          <a:p>
            <a:pPr algn="ctr"/>
            <a:r>
              <a:rPr lang="ru-RU" b="1"/>
              <a:t>курса ОБЖ</a:t>
            </a:r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1219200" y="1828800"/>
            <a:ext cx="19812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Участие </a:t>
            </a:r>
          </a:p>
          <a:p>
            <a:pPr algn="ctr"/>
            <a:r>
              <a:rPr lang="ru-RU" b="1"/>
              <a:t>родителей</a:t>
            </a:r>
          </a:p>
        </p:txBody>
      </p:sp>
      <p:sp>
        <p:nvSpPr>
          <p:cNvPr id="10247" name="Rectangle 11"/>
          <p:cNvSpPr>
            <a:spLocks noChangeArrowheads="1"/>
          </p:cNvSpPr>
          <p:nvPr/>
        </p:nvSpPr>
        <p:spPr bwMode="auto">
          <a:xfrm>
            <a:off x="609600" y="2895600"/>
            <a:ext cx="19812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Внеклассные </a:t>
            </a:r>
          </a:p>
          <a:p>
            <a:pPr algn="ctr"/>
            <a:r>
              <a:rPr lang="ru-RU" b="1"/>
              <a:t>мероприятия</a:t>
            </a:r>
          </a:p>
        </p:txBody>
      </p:sp>
      <p:sp>
        <p:nvSpPr>
          <p:cNvPr id="10248" name="Rectangle 12"/>
          <p:cNvSpPr>
            <a:spLocks noChangeArrowheads="1"/>
          </p:cNvSpPr>
          <p:nvPr/>
        </p:nvSpPr>
        <p:spPr bwMode="auto">
          <a:xfrm>
            <a:off x="685800" y="4114800"/>
            <a:ext cx="16002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Занятия</a:t>
            </a:r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>
            <a:off x="4267200" y="5257800"/>
            <a:ext cx="2209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Помощь ГИБДД</a:t>
            </a:r>
          </a:p>
        </p:txBody>
      </p:sp>
      <p:sp>
        <p:nvSpPr>
          <p:cNvPr id="10250" name="Rectangle 14"/>
          <p:cNvSpPr>
            <a:spLocks noChangeArrowheads="1"/>
          </p:cNvSpPr>
          <p:nvPr/>
        </p:nvSpPr>
        <p:spPr bwMode="auto">
          <a:xfrm>
            <a:off x="6858000" y="4648200"/>
            <a:ext cx="17526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Перемена</a:t>
            </a: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6553200" y="3200400"/>
            <a:ext cx="19812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Вход в школу, </a:t>
            </a:r>
          </a:p>
          <a:p>
            <a:pPr algn="ctr"/>
            <a:r>
              <a:rPr lang="ru-RU" b="1"/>
              <a:t>гардероб</a:t>
            </a:r>
          </a:p>
        </p:txBody>
      </p:sp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6553200" y="1981200"/>
            <a:ext cx="19050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Дорога в школу</a:t>
            </a:r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1600200" y="5257800"/>
            <a:ext cx="1828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Защита при ЧС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4419600" y="243840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Дорога в школу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Знание правил дорожного движения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Схема микрорайона и выбор безопасного маршрута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Соблюдение правил избежания криминальной 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Вход в школу, гардероб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Дежурство учащихся и учителей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Разделение потоков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Раздельные гардеробы по возрастным ступеням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Безопасное переодевание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Предотвращение краж в гардеробе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Предотвращение проникновения в школу посторонних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Сопровождение учащихся после уроков к гардеробу и на выход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Перемена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b="1" i="1" smtClean="0"/>
          </a:p>
          <a:p>
            <a:pPr eaLnBrk="1" hangingPunct="1"/>
            <a:r>
              <a:rPr lang="ru-RU" b="1" i="1" smtClean="0"/>
              <a:t>Организация питания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Дежурство учителей и дежурство класса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Контролирование туалетов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Участие ГИБДД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b="1" i="1" smtClean="0"/>
          </a:p>
          <a:p>
            <a:pPr eaLnBrk="1" hangingPunct="1"/>
            <a:r>
              <a:rPr lang="ru-RU" b="1" i="1" smtClean="0"/>
              <a:t>Установка светофоров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Разметка дороги</a:t>
            </a:r>
          </a:p>
          <a:p>
            <a:pPr eaLnBrk="1" hangingPunct="1">
              <a:buFontTx/>
              <a:buNone/>
            </a:pPr>
            <a:endParaRPr lang="ru-RU" b="1" i="1" smtClean="0"/>
          </a:p>
          <a:p>
            <a:pPr eaLnBrk="1" hangingPunct="1"/>
            <a:r>
              <a:rPr lang="ru-RU" b="1" i="1" smtClean="0"/>
              <a:t>Профилактические беседы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Внеклассные мероприятия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b="1" i="1" smtClean="0"/>
          </a:p>
          <a:p>
            <a:pPr eaLnBrk="1" hangingPunct="1"/>
            <a:r>
              <a:rPr lang="ru-RU" b="1" i="1" smtClean="0"/>
              <a:t>Инструктажи перед экскурсиями, походами, соревнованиями</a:t>
            </a:r>
          </a:p>
          <a:p>
            <a:pPr eaLnBrk="1" hangingPunct="1"/>
            <a:endParaRPr lang="ru-RU" b="1" i="1" smtClean="0"/>
          </a:p>
          <a:p>
            <a:pPr eaLnBrk="1" hangingPunct="1"/>
            <a:r>
              <a:rPr lang="ru-RU" b="1" i="1" smtClean="0"/>
              <a:t>Организация групп безопасности продленного дня, кружков, спортивных секций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>
                <a:solidFill>
                  <a:srgbClr val="990000"/>
                </a:solidFill>
              </a:rPr>
              <a:t>Защита при чрезвычайных ситуациях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ru-RU" b="1" i="1" dirty="0" smtClean="0"/>
          </a:p>
          <a:p>
            <a:pPr eaLnBrk="1" hangingPunct="1"/>
            <a:r>
              <a:rPr lang="ru-RU" b="1" i="1" dirty="0" smtClean="0"/>
              <a:t>Организация защиты в помещениях школы</a:t>
            </a:r>
          </a:p>
          <a:p>
            <a:pPr eaLnBrk="1" hangingPunct="1"/>
            <a:endParaRPr lang="ru-RU" b="1" i="1" dirty="0" smtClean="0"/>
          </a:p>
          <a:p>
            <a:pPr eaLnBrk="1" hangingPunct="1"/>
            <a:r>
              <a:rPr lang="ru-RU" b="1" i="1" dirty="0" smtClean="0"/>
              <a:t>Организация эвакуации при ЧС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</a:rPr>
              <a:t>Проблемные моменты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определение целей изучения,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отбор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содержания,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особенностей формирования культуры безопасности жизнедеятельности на разных ступенях обучения,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создание учебно-методического обеспечения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стрессоустойчивость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педагога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аспекты агрессивного поведения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школьников,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основы физического саморазвития и безопасности жизнедеятельности учащихся в современных образовательных учреждениях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гражданское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патриотическое воспитание школьников на основе русских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традиций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>
                <a:solidFill>
                  <a:srgbClr val="C00000"/>
                </a:solidFill>
              </a:rPr>
              <a:t>Противоречия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между систематическим проведением мероприятий, классных часов, учебных курсов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направленных на знакомство учащихся с разными аспектами безопасности жизнедеятельности,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и их недостаточным теоретическим, и дидактическим обоснованием,  методическим и материальным обеспечением;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между  современным подходом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 содержанию культуры безопасности жизнедеятельности, как к совокупности здорового образа жизни, культуры труда, быта, общения, уважения достоинства, полноправия и равноправия граждан, сознательного соблюдения моральных принципов и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правовых норм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развитого правосознания, бережного отношения к природе, и недостаточным вниманием к правовой подготовке учащихся.</a:t>
            </a:r>
            <a:endParaRPr lang="ru-RU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58246" cy="128588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аспекта системы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формирования и развития безопасности жизнедеятельности </a:t>
            </a:r>
            <a:endParaRPr lang="ru-RU" b="1" i="1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Материальные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духовные модели жизнедеятельности,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составляющих основу безопасности взаимоотношений личности, общества, государства, человечества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«человек- человек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»/или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«ученик -ученик»,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- учитель», «ученик - родители»;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«человек - природа» и «человек - общество»;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«человек - производство».</a:t>
            </a:r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Совокупность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взаимосвязанных, постепенно усложняющихся этапов деятельности учителей, учащихся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родителей.</a:t>
            </a:r>
          </a:p>
          <a:p>
            <a:pPr>
              <a:lnSpc>
                <a:spcPct val="90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мер в учебной 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деятельности, обеспечивающих  взаимодействие учащихся начальной, средней и старшей школы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создающих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условия для интеграции разных аспектов безопасности жизнедеятельности.</a:t>
            </a:r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Организация деятельности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 сохранению жизни и здоровья осуществляется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основе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многоаспектного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подхода (безопасность жизнедеятельности и производственная среда, безопасность жизнедеятельности и окружающая природная среда, безопасность жизнедеятельности и бытовая среда, безопасность жизнедеятельности и чрезвычайные ситуации, правовое регулирование безопасности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жизнедеятельности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106</TotalTime>
  <Words>891</Words>
  <PresentationFormat>Экран (4:3)</PresentationFormat>
  <Paragraphs>220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Техническая</vt:lpstr>
      <vt:lpstr>Системный подход к формированию и развитию культуры безопасности жизнедеятельности учащихся ОУ</vt:lpstr>
      <vt:lpstr>Актуальность проекта</vt:lpstr>
      <vt:lpstr>Проблемные моменты</vt:lpstr>
      <vt:lpstr>Слайд 4</vt:lpstr>
      <vt:lpstr>Противоречия</vt:lpstr>
      <vt:lpstr>Слайд 6</vt:lpstr>
      <vt:lpstr>Три аспекта системы формирования и развития безопасности жизнедеятельности </vt:lpstr>
      <vt:lpstr>Слайд 8</vt:lpstr>
      <vt:lpstr>Слайд 9</vt:lpstr>
      <vt:lpstr>Слайд 10</vt:lpstr>
      <vt:lpstr>Слайд 11</vt:lpstr>
      <vt:lpstr> ВЗАИМОДЕЙСТВИЕ                                                                                 всех структурных подразделений комиссии по  БЕЗОПАСНОСТИ ЖИЗНЕДЕЯТЕЛЬНОСТИ </vt:lpstr>
      <vt:lpstr>Этапы</vt:lpstr>
      <vt:lpstr>Практическая и научная значимость</vt:lpstr>
      <vt:lpstr>Условия и показатели безопасности ОУ</vt:lpstr>
      <vt:lpstr>Организация безопасного пути в школу</vt:lpstr>
      <vt:lpstr>Контроль входа и выхода учащихся из школы</vt:lpstr>
      <vt:lpstr>Организация работы гардероба</vt:lpstr>
      <vt:lpstr>Организация перемен</vt:lpstr>
      <vt:lpstr>Охрана труда на занятиях</vt:lpstr>
      <vt:lpstr>Организация по обеспечению безопасности во внеурочное время</vt:lpstr>
      <vt:lpstr>Обучение правилам безопасного поведения</vt:lpstr>
      <vt:lpstr>Система обеспечения безопасности детей в ОУ</vt:lpstr>
      <vt:lpstr>Дорога в школу</vt:lpstr>
      <vt:lpstr>Вход в школу, гардероб</vt:lpstr>
      <vt:lpstr>Перемена</vt:lpstr>
      <vt:lpstr>Участие ГИБДД</vt:lpstr>
      <vt:lpstr>Внеклассные мероприятия</vt:lpstr>
      <vt:lpstr>Защита при чрезвычайных ситуациях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Системный подход к формированию и развитию культуры безопасности жизнедеятельности учащихся ОУ</dc:title>
  <dc:creator>User</dc:creator>
  <cp:lastModifiedBy>User</cp:lastModifiedBy>
  <cp:revision>15</cp:revision>
  <dcterms:created xsi:type="dcterms:W3CDTF">2011-11-21T22:40:42Z</dcterms:created>
  <dcterms:modified xsi:type="dcterms:W3CDTF">2011-11-22T00:43:33Z</dcterms:modified>
</cp:coreProperties>
</file>